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6"/>
  </p:notesMasterIdLst>
  <p:handoutMasterIdLst>
    <p:handoutMasterId r:id="rId17"/>
  </p:handoutMasterIdLst>
  <p:sldIdLst>
    <p:sldId id="547" r:id="rId2"/>
    <p:sldId id="550" r:id="rId3"/>
    <p:sldId id="610" r:id="rId4"/>
    <p:sldId id="563" r:id="rId5"/>
    <p:sldId id="609" r:id="rId6"/>
    <p:sldId id="603" r:id="rId7"/>
    <p:sldId id="599" r:id="rId8"/>
    <p:sldId id="585" r:id="rId9"/>
    <p:sldId id="611" r:id="rId10"/>
    <p:sldId id="586" r:id="rId11"/>
    <p:sldId id="562" r:id="rId12"/>
    <p:sldId id="554" r:id="rId13"/>
    <p:sldId id="552" r:id="rId14"/>
    <p:sldId id="553" r:id="rId1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610"/>
            <p14:sldId id="563"/>
            <p14:sldId id="609"/>
            <p14:sldId id="603"/>
            <p14:sldId id="599"/>
            <p14:sldId id="585"/>
            <p14:sldId id="611"/>
            <p14:sldId id="586"/>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996633"/>
    <a:srgbClr val="FF9900"/>
    <a:srgbClr val="FF7F7F"/>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84" d="100"/>
          <a:sy n="84" d="100"/>
        </p:scale>
        <p:origin x="1122" y="114"/>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1644"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2021-11-26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11/26/2021</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BF7B1FF-DFE5-4B27-8E0E-F1DDF2FB76BC}" type="slidenum">
              <a:rPr lang="en-CA" smtClean="0"/>
              <a:pPr>
                <a:defRPr/>
              </a:pPr>
              <a:t>8</a:t>
            </a:fld>
            <a:endParaRPr lang="en-CA"/>
          </a:p>
        </p:txBody>
      </p:sp>
    </p:spTree>
    <p:extLst>
      <p:ext uri="{BB962C8B-B14F-4D97-AF65-F5344CB8AC3E}">
        <p14:creationId xmlns:p14="http://schemas.microsoft.com/office/powerpoint/2010/main" val="1170090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Transform Reduce</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a:t>Transform-reduce</a:t>
            </a:r>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standard library</a:t>
            </a:r>
          </a:p>
        </p:txBody>
      </p:sp>
      <p:sp>
        <p:nvSpPr>
          <p:cNvPr id="3" name="Content Placeholder 2"/>
          <p:cNvSpPr>
            <a:spLocks noGrp="1"/>
          </p:cNvSpPr>
          <p:nvPr>
            <p:ph idx="1"/>
          </p:nvPr>
        </p:nvSpPr>
        <p:spPr>
          <a:xfrm>
            <a:off x="457200" y="1600200"/>
            <a:ext cx="8686800" cy="4525963"/>
          </a:xfrm>
        </p:spPr>
        <p:txBody>
          <a:bodyPr/>
          <a:lstStyle/>
          <a:p>
            <a:pPr algn="l"/>
            <a:r>
              <a:rPr lang="en-CA" dirty="0"/>
              <a:t>In the standard library, there is a </a:t>
            </a:r>
          </a:p>
          <a:p>
            <a:pPr marL="800100" lvl="2" indent="0">
              <a:buNone/>
            </a:pPr>
            <a:r>
              <a:rPr lang="en-US" sz="1800" dirty="0">
                <a:latin typeface="Consolas" panose="020B0609020204030204" pitchFamily="49" charset="0"/>
              </a:rPr>
              <a:t>std::</a:t>
            </a:r>
            <a:r>
              <a:rPr lang="en-US" sz="1800" dirty="0" err="1">
                <a:latin typeface="Consolas" panose="020B0609020204030204" pitchFamily="49" charset="0"/>
              </a:rPr>
              <a:t>transform_reduce</a:t>
            </a:r>
            <a:r>
              <a:rPr lang="en-US" sz="1800" dirty="0">
                <a:latin typeface="Consolas" panose="020B0609020204030204" pitchFamily="49" charset="0"/>
              </a:rPr>
              <a:t>(…)</a:t>
            </a:r>
          </a:p>
          <a:p>
            <a:pPr marL="0" indent="0" algn="l">
              <a:buNone/>
            </a:pPr>
            <a:r>
              <a:rPr lang="en-CA" dirty="0"/>
              <a:t>      in the header</a:t>
            </a:r>
          </a:p>
          <a:p>
            <a:pPr marL="800100" lvl="2" indent="0">
              <a:buNone/>
            </a:pPr>
            <a:r>
              <a:rPr lang="en-US" sz="1800" dirty="0">
                <a:latin typeface="Consolas" panose="020B0609020204030204" pitchFamily="49" charset="0"/>
              </a:rPr>
              <a:t>#include &lt;numeric&gt;</a:t>
            </a:r>
          </a:p>
          <a:p>
            <a:pPr marL="800100" lvl="2" indent="0">
              <a:buNone/>
            </a:pPr>
            <a:endParaRPr lang="en-CA" sz="1400" dirty="0">
              <a:latin typeface="Consolas" panose="020B0609020204030204" pitchFamily="49" charset="0"/>
            </a:endParaRPr>
          </a:p>
          <a:p>
            <a:pPr marL="800100" lvl="2" indent="0">
              <a:buNone/>
            </a:pPr>
            <a:endParaRPr lang="en-CA" sz="1400" dirty="0">
              <a:latin typeface="Consolas" panose="020B0609020204030204" pitchFamily="49"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Remember, rather than passing an array pointer and indices,</a:t>
            </a:r>
            <a:b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b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you pass the addresses of </a:t>
            </a:r>
            <a:r>
              <a:rPr kumimoji="0" lang="en-US" sz="19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array[begin]</a:t>
            </a: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and </a:t>
            </a:r>
            <a:r>
              <a:rPr kumimoji="0" lang="en-US" sz="19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array[end]</a:t>
            </a:r>
          </a:p>
          <a:p>
            <a:pPr marL="800100" lvl="2" indent="0">
              <a:buNone/>
            </a:pPr>
            <a:endParaRPr lang="en-CA" sz="1400" dirty="0">
              <a:latin typeface="Consolas" panose="020B0609020204030204" pitchFamily="49" charset="0"/>
            </a:endParaRPr>
          </a:p>
        </p:txBody>
      </p:sp>
    </p:spTree>
    <p:extLst>
      <p:ext uri="{BB962C8B-B14F-4D97-AF65-F5344CB8AC3E}">
        <p14:creationId xmlns:p14="http://schemas.microsoft.com/office/powerpoint/2010/main" val="323716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Understand what a transformation-reduction is</a:t>
            </a:r>
            <a:endParaRPr lang="en-CA" dirty="0">
              <a:latin typeface="Consolas" panose="020B0609020204030204" pitchFamily="49" charset="0"/>
              <a:cs typeface="Consolas" panose="020B0609020204030204" pitchFamily="49" charset="0"/>
            </a:endParaRPr>
          </a:p>
          <a:p>
            <a:pPr lvl="1"/>
            <a:r>
              <a:rPr lang="en-CA" dirty="0"/>
              <a:t>Seen how to implement this function</a:t>
            </a:r>
          </a:p>
          <a:p>
            <a:pPr lvl="1"/>
            <a:r>
              <a:rPr lang="en-CA" dirty="0"/>
              <a:t>Looked at calculating the sum of squares of the entries of the array,</a:t>
            </a:r>
          </a:p>
          <a:p>
            <a:pPr marL="457200" lvl="1" indent="0">
              <a:buNone/>
            </a:pPr>
            <a:r>
              <a:rPr lang="en-CA" dirty="0"/>
              <a:t>		and the maximum entry in absolute value</a:t>
            </a:r>
          </a:p>
          <a:p>
            <a:pPr lvl="1"/>
            <a:r>
              <a:rPr lang="en-CA" dirty="0"/>
              <a:t>A fun game is to determine how many algorithms can</a:t>
            </a:r>
          </a:p>
          <a:p>
            <a:pPr marL="457200" lvl="1" indent="0">
              <a:buNone/>
            </a:pPr>
            <a:r>
              <a:rPr lang="en-CA" dirty="0"/>
              <a:t>		be implemented using </a:t>
            </a:r>
            <a:r>
              <a:rPr lang="en-CA"/>
              <a:t>a transform-reduce</a:t>
            </a:r>
            <a:endParaRPr lang="en-CA" dirty="0"/>
          </a:p>
          <a:p>
            <a:pPr lvl="1"/>
            <a:endParaRPr lang="en-CA" dirty="0"/>
          </a:p>
        </p:txBody>
      </p:sp>
    </p:spTree>
    <p:extLst>
      <p:ext uri="{BB962C8B-B14F-4D97-AF65-F5344CB8AC3E}">
        <p14:creationId xmlns:p14="http://schemas.microsoft.com/office/powerpoint/2010/main" val="344654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https://en.cppreference.com/w/cpp/algorithm/transform_reduce</a:t>
            </a:r>
          </a:p>
        </p:txBody>
      </p:sp>
    </p:spTree>
    <p:extLst>
      <p:ext uri="{BB962C8B-B14F-4D97-AF65-F5344CB8AC3E}">
        <p14:creationId xmlns:p14="http://schemas.microsoft.com/office/powerpoint/2010/main" val="161543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Define the transformation-reduction of an array</a:t>
            </a:r>
          </a:p>
          <a:p>
            <a:pPr lvl="1"/>
            <a:r>
              <a:rPr lang="en-CA" dirty="0"/>
              <a:t>Look at implementations of various reductions</a:t>
            </a:r>
          </a:p>
          <a:p>
            <a:pPr lvl="1"/>
            <a:r>
              <a:rPr lang="en-CA" dirty="0"/>
              <a:t>Introduce a transform-reduce function</a:t>
            </a:r>
          </a:p>
          <a:p>
            <a:pPr lvl="1"/>
            <a:r>
              <a:rPr lang="en-CA" dirty="0"/>
              <a:t>Look at the implementation and examples</a:t>
            </a:r>
          </a:p>
          <a:p>
            <a:pPr lvl="1"/>
            <a:endParaRPr lang="en-CA" dirty="0"/>
          </a:p>
        </p:txBody>
      </p:sp>
    </p:spTree>
    <p:extLst>
      <p:ext uri="{BB962C8B-B14F-4D97-AF65-F5344CB8AC3E}">
        <p14:creationId xmlns:p14="http://schemas.microsoft.com/office/powerpoint/2010/main" val="385744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lstStyle/>
          <a:p>
            <a:r>
              <a:rPr lang="en-US" dirty="0"/>
              <a:t>We have looked at reductions</a:t>
            </a:r>
          </a:p>
          <a:p>
            <a:pPr lvl="1"/>
            <a:r>
              <a:rPr lang="en-US" dirty="0"/>
              <a:t>We will now look at other reductions that suggest we need more</a:t>
            </a:r>
          </a:p>
          <a:p>
            <a:pPr lvl="1"/>
            <a:endParaRPr lang="en-CA" dirty="0"/>
          </a:p>
          <a:p>
            <a:pPr algn="l"/>
            <a:endParaRPr lang="en-US" dirty="0"/>
          </a:p>
        </p:txBody>
      </p:sp>
    </p:spTree>
    <p:extLst>
      <p:ext uri="{BB962C8B-B14F-4D97-AF65-F5344CB8AC3E}">
        <p14:creationId xmlns:p14="http://schemas.microsoft.com/office/powerpoint/2010/main" val="160167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lstStyle/>
          <a:p>
            <a:pPr algn="l"/>
            <a:r>
              <a:rPr lang="en-US" dirty="0"/>
              <a:t>Suppose we want to find the maximum absolute value</a:t>
            </a:r>
          </a:p>
          <a:p>
            <a:pPr lvl="1" algn="l"/>
            <a:r>
              <a:rPr lang="en-US" dirty="0"/>
              <a:t>We would need a new accumulator:</a:t>
            </a:r>
          </a:p>
          <a:p>
            <a:pPr marL="1771650" lvl="4" indent="0" algn="l">
              <a:buNone/>
            </a:pPr>
            <a:r>
              <a:rPr lang="en-US" dirty="0">
                <a:latin typeface="Consolas" panose="020B0609020204030204" pitchFamily="49" charset="0"/>
              </a:rPr>
              <a:t>void </a:t>
            </a:r>
            <a:r>
              <a:rPr lang="en-US" dirty="0" err="1">
                <a:latin typeface="Consolas" panose="020B0609020204030204" pitchFamily="49" charset="0"/>
              </a:rPr>
              <a:t>max_abs</a:t>
            </a:r>
            <a:r>
              <a:rPr lang="en-US" dirty="0">
                <a:latin typeface="Consolas" panose="020B0609020204030204" pitchFamily="49" charset="0"/>
              </a:rPr>
              <a:t>( double x, double y ) {</a:t>
            </a:r>
          </a:p>
          <a:p>
            <a:pPr marL="1771650" lvl="4" indent="0" algn="l">
              <a:buNone/>
            </a:pPr>
            <a:r>
              <a:rPr lang="en-US" dirty="0">
                <a:latin typeface="Consolas" panose="020B0609020204030204" pitchFamily="49" charset="0"/>
              </a:rPr>
              <a:t>    x = std::abs( x );</a:t>
            </a:r>
          </a:p>
          <a:p>
            <a:pPr marL="1771650" lvl="4" indent="0" algn="l">
              <a:buNone/>
            </a:pPr>
            <a:r>
              <a:rPr lang="en-US" dirty="0">
                <a:latin typeface="Consolas" panose="020B0609020204030204" pitchFamily="49" charset="0"/>
              </a:rPr>
              <a:t>    y = std::abs( y );</a:t>
            </a:r>
          </a:p>
          <a:p>
            <a:pPr marL="1771650" lvl="4" indent="0" algn="l">
              <a:buNone/>
            </a:pPr>
            <a:endParaRPr lang="en-US" dirty="0">
              <a:latin typeface="Consolas" panose="020B0609020204030204" pitchFamily="49" charset="0"/>
            </a:endParaRPr>
          </a:p>
          <a:p>
            <a:pPr marL="1771650" lvl="4" indent="0" algn="l">
              <a:buNone/>
            </a:pPr>
            <a:r>
              <a:rPr lang="en-US" dirty="0">
                <a:latin typeface="Consolas" panose="020B0609020204030204" pitchFamily="49" charset="0"/>
              </a:rPr>
              <a:t>    if ( x &gt;= y ) {</a:t>
            </a:r>
          </a:p>
          <a:p>
            <a:pPr marL="1771650" lvl="4" indent="0" algn="l">
              <a:buNone/>
            </a:pPr>
            <a:r>
              <a:rPr lang="en-US" dirty="0">
                <a:latin typeface="Consolas" panose="020B0609020204030204" pitchFamily="49" charset="0"/>
              </a:rPr>
              <a:t>        return x;</a:t>
            </a:r>
          </a:p>
          <a:p>
            <a:pPr marL="1771650" lvl="4" indent="0" algn="l">
              <a:buNone/>
            </a:pPr>
            <a:r>
              <a:rPr lang="en-US" dirty="0">
                <a:latin typeface="Consolas" panose="020B0609020204030204" pitchFamily="49" charset="0"/>
              </a:rPr>
              <a:t>    } else {</a:t>
            </a:r>
          </a:p>
          <a:p>
            <a:pPr marL="1771650" lvl="4" indent="0" algn="l">
              <a:buNone/>
            </a:pPr>
            <a:r>
              <a:rPr lang="en-US" dirty="0">
                <a:latin typeface="Consolas" panose="020B0609020204030204" pitchFamily="49" charset="0"/>
              </a:rPr>
              <a:t>        return y;</a:t>
            </a:r>
          </a:p>
          <a:p>
            <a:pPr marL="1771650" lvl="4" indent="0" algn="l">
              <a:buNone/>
            </a:pPr>
            <a:r>
              <a:rPr lang="en-US" dirty="0">
                <a:latin typeface="Consolas" panose="020B0609020204030204" pitchFamily="49" charset="0"/>
              </a:rPr>
              <a:t>    }</a:t>
            </a:r>
          </a:p>
          <a:p>
            <a:pPr marL="1771650" lvl="4" indent="0" algn="l">
              <a:buNone/>
            </a:pPr>
            <a:r>
              <a:rPr lang="en-US" dirty="0">
                <a:latin typeface="Consolas" panose="020B0609020204030204" pitchFamily="49" charset="0"/>
              </a:rPr>
              <a:t>}</a:t>
            </a:r>
            <a:endParaRPr lang="en-US" dirty="0"/>
          </a:p>
        </p:txBody>
      </p:sp>
    </p:spTree>
    <p:extLst>
      <p:ext uri="{BB962C8B-B14F-4D97-AF65-F5344CB8AC3E}">
        <p14:creationId xmlns:p14="http://schemas.microsoft.com/office/powerpoint/2010/main" val="104728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lstStyle/>
          <a:p>
            <a:pPr algn="l"/>
            <a:r>
              <a:rPr lang="en-US" dirty="0"/>
              <a:t>Suppose we want to find the sum of the squares:</a:t>
            </a:r>
          </a:p>
          <a:p>
            <a:pPr lvl="1" algn="l"/>
            <a:r>
              <a:rPr lang="en-US" dirty="0"/>
              <a:t>We would need a new accumulator:</a:t>
            </a:r>
          </a:p>
          <a:p>
            <a:pPr marL="1771650" lvl="4" indent="0" algn="l">
              <a:buNone/>
            </a:pPr>
            <a:r>
              <a:rPr lang="en-US" dirty="0">
                <a:latin typeface="Consolas" panose="020B0609020204030204" pitchFamily="49" charset="0"/>
              </a:rPr>
              <a:t>void </a:t>
            </a:r>
            <a:r>
              <a:rPr lang="en-US" dirty="0" err="1">
                <a:latin typeface="Consolas" panose="020B0609020204030204" pitchFamily="49" charset="0"/>
              </a:rPr>
              <a:t>sum_of_squares</a:t>
            </a:r>
            <a:r>
              <a:rPr lang="en-US" dirty="0">
                <a:latin typeface="Consolas" panose="020B0609020204030204" pitchFamily="49" charset="0"/>
              </a:rPr>
              <a:t>( double x, double y ) {</a:t>
            </a:r>
          </a:p>
          <a:p>
            <a:pPr marL="1771650" lvl="4" indent="0" algn="l">
              <a:buNone/>
            </a:pPr>
            <a:r>
              <a:rPr lang="en-US" dirty="0">
                <a:latin typeface="Consolas" panose="020B0609020204030204" pitchFamily="49" charset="0"/>
              </a:rPr>
              <a:t>    return x + y*y;</a:t>
            </a:r>
          </a:p>
          <a:p>
            <a:pPr marL="1771650" lvl="4" indent="0" algn="l">
              <a:buNone/>
            </a:pPr>
            <a:r>
              <a:rPr lang="en-US" dirty="0">
                <a:latin typeface="Consolas" panose="020B0609020204030204" pitchFamily="49" charset="0"/>
              </a:rPr>
              <a:t>}</a:t>
            </a:r>
          </a:p>
          <a:p>
            <a:pPr marL="1771650" lvl="4" indent="0" algn="l">
              <a:buNone/>
            </a:pPr>
            <a:endParaRPr lang="en-US" dirty="0">
              <a:latin typeface="Consolas" panose="020B0609020204030204" pitchFamily="49" charset="0"/>
            </a:endParaRPr>
          </a:p>
          <a:p>
            <a:pPr lvl="1" algn="l"/>
            <a:r>
              <a:rPr lang="en-US" dirty="0"/>
              <a:t>Issue: this accumulator is neither commutative nor associative</a:t>
            </a:r>
          </a:p>
          <a:p>
            <a:pPr lvl="2" algn="l"/>
            <a:r>
              <a:rPr lang="en-US" dirty="0"/>
              <a:t>The implementation is no longer parallelizable…</a:t>
            </a:r>
          </a:p>
        </p:txBody>
      </p:sp>
    </p:spTree>
    <p:extLst>
      <p:ext uri="{BB962C8B-B14F-4D97-AF65-F5344CB8AC3E}">
        <p14:creationId xmlns:p14="http://schemas.microsoft.com/office/powerpoint/2010/main" val="399593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lstStyle/>
          <a:p>
            <a:r>
              <a:rPr lang="en-US" dirty="0"/>
              <a:t>Instead, we have</a:t>
            </a:r>
          </a:p>
          <a:p>
            <a:pPr marL="457200" lvl="1" indent="0">
              <a:buNone/>
            </a:pP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8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std::max( </a:t>
            </a:r>
            <a:r>
              <a:rPr kumimoji="0" lang="en-US" sz="18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std::abs( array[k] ) );</a:t>
            </a:r>
          </a:p>
          <a:p>
            <a:pPr marL="457200" lvl="1" indent="0">
              <a:buNone/>
            </a:pP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8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t>
            </a:r>
            <a:r>
              <a:rPr kumimoji="0" lang="en-US" sz="18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array[k]*array[k];</a:t>
            </a:r>
          </a:p>
          <a:p>
            <a:pPr marL="457200" lvl="1" indent="0">
              <a:buNone/>
            </a:pPr>
            <a:endParaRPr lang="en-US" sz="1800" dirty="0">
              <a:solidFill>
                <a:prstClr val="black"/>
              </a:solidFill>
              <a:latin typeface="Consolas" panose="020B0609020204030204" pitchFamily="49" charset="0"/>
            </a:endParaRPr>
          </a:p>
          <a:p>
            <a:r>
              <a:rPr lang="en-US" dirty="0"/>
              <a:t>Instead, we use the commutative and associative functions,</a:t>
            </a:r>
          </a:p>
          <a:p>
            <a:pPr marL="0" indent="0">
              <a:buNone/>
            </a:pPr>
            <a:r>
              <a:rPr lang="en-US" dirty="0"/>
              <a:t>           but we need to provide a function that </a:t>
            </a:r>
            <a:r>
              <a:rPr lang="en-US" i="1" dirty="0"/>
              <a:t>transforms </a:t>
            </a:r>
            <a:r>
              <a:rPr lang="en-US" dirty="0"/>
              <a:t>the array entry </a:t>
            </a:r>
          </a:p>
          <a:p>
            <a:pPr marL="457200" lvl="1" indent="0">
              <a:buNone/>
            </a:pP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8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std::max( </a:t>
            </a:r>
            <a:r>
              <a:rPr kumimoji="0" lang="en-US" sz="18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8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T( array[k] ) </a:t>
            </a: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marL="457200" lvl="1" indent="0">
              <a:buNone/>
            </a:pP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8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t>
            </a:r>
            <a:r>
              <a:rPr kumimoji="0" lang="en-US" sz="18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t>
            </a:r>
            <a:r>
              <a:rPr kumimoji="0" lang="en-US" sz="18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T( array[k] )</a:t>
            </a: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endParaRPr lang="en-US" dirty="0"/>
          </a:p>
          <a:p>
            <a:pPr marL="457200" lvl="1" indent="0">
              <a:buNone/>
            </a:pPr>
            <a:endParaRPr lang="en-US" dirty="0"/>
          </a:p>
        </p:txBody>
      </p:sp>
    </p:spTree>
    <p:extLst>
      <p:ext uri="{BB962C8B-B14F-4D97-AF65-F5344CB8AC3E}">
        <p14:creationId xmlns:p14="http://schemas.microsoft.com/office/powerpoint/2010/main" val="337918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range</a:t>
            </a:r>
          </a:p>
        </p:txBody>
      </p:sp>
      <p:sp>
        <p:nvSpPr>
          <p:cNvPr id="3" name="Content Placeholder 2"/>
          <p:cNvSpPr>
            <a:spLocks noGrp="1"/>
          </p:cNvSpPr>
          <p:nvPr>
            <p:ph idx="1"/>
          </p:nvPr>
        </p:nvSpPr>
        <p:spPr/>
        <p:txBody>
          <a:bodyPr/>
          <a:lstStyle/>
          <a:p>
            <a:r>
              <a:rPr lang="en-CA" dirty="0"/>
              <a:t>Thus, we have:</a:t>
            </a:r>
            <a:endParaRPr kumimoji="0" lang="en-CA"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endParaRP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double </a:t>
            </a:r>
            <a:r>
              <a:rPr kumimoji="0" lang="en-US" sz="1600" b="0" i="0" u="none" strike="noStrike" kern="1200" cap="none" spc="0" normalizeH="0" baseline="0" noProof="0" dirty="0" err="1">
                <a:ln>
                  <a:noFill/>
                </a:ln>
                <a:effectLst/>
                <a:uLnTx/>
                <a:uFillTx/>
                <a:latin typeface="Consolas" panose="020B0609020204030204" pitchFamily="49" charset="0"/>
                <a:ea typeface="+mn-ea"/>
                <a:cs typeface="Arial" pitchFamily="34" charset="0"/>
              </a:rPr>
              <a:t>transform_reduce</a:t>
            </a: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lang="en-US" sz="1600" dirty="0">
                <a:latin typeface="Consolas" panose="020B0609020204030204" pitchFamily="49" charset="0"/>
              </a:rPr>
              <a:t>    </a:t>
            </a: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double      array[],</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    std::</a:t>
            </a:r>
            <a:r>
              <a:rPr kumimoji="0" lang="en-US" sz="1600" b="0" i="0" u="none" strike="noStrike" kern="1200" cap="none" spc="0" normalizeH="0" baseline="0" noProof="0" dirty="0" err="1">
                <a:ln>
                  <a:noFill/>
                </a:ln>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 begin,</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lang="en-US" sz="1600" dirty="0">
                <a:latin typeface="Consolas" panose="020B0609020204030204" pitchFamily="49" charset="0"/>
              </a:rPr>
              <a:t>    std::</a:t>
            </a:r>
            <a:r>
              <a:rPr lang="en-US" sz="1600" dirty="0" err="1">
                <a:latin typeface="Consolas" panose="020B0609020204030204" pitchFamily="49" charset="0"/>
              </a:rPr>
              <a:t>size_t</a:t>
            </a:r>
            <a:r>
              <a:rPr lang="en-US" sz="1600" dirty="0">
                <a:latin typeface="Consolas" panose="020B0609020204030204" pitchFamily="49" charset="0"/>
              </a:rPr>
              <a:t> end,</a:t>
            </a:r>
            <a:endPar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endParaRP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    double      x0,</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    std::function&lt;double(double, double)&gt; accumulator,</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lang="en-US" sz="1600" dirty="0">
                <a:latin typeface="Consolas" panose="020B0609020204030204" pitchFamily="49" charset="0"/>
              </a:rPr>
              <a:t>    </a:t>
            </a:r>
            <a:r>
              <a:rPr kumimoji="0" lang="en-US" sz="16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std::function&lt;double(double)&gt; transform</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    double result{ </a:t>
            </a:r>
            <a:r>
              <a:rPr kumimoji="0" lang="en-US" sz="16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transform( x0 ) </a:t>
            </a: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endParaRP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    for ( std::</a:t>
            </a:r>
            <a:r>
              <a:rPr kumimoji="0" lang="en-US" sz="1600" b="0" i="0" u="none" strike="noStrike" kern="1200" cap="none" spc="0" normalizeH="0" baseline="0" noProof="0" dirty="0" err="1">
                <a:ln>
                  <a:noFill/>
                </a:ln>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 k{begin}; k &lt; end; ++k )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        result = accumulator( result, </a:t>
            </a:r>
            <a:r>
              <a:rPr kumimoji="0" lang="en-US" sz="16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transform( array[k] ) </a:t>
            </a: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effectLst/>
                <a:uLnTx/>
                <a:uFillTx/>
                <a:latin typeface="Consolas" panose="020B0609020204030204" pitchFamily="49" charset="0"/>
                <a:ea typeface="+mn-ea"/>
                <a:cs typeface="Arial" pitchFamily="34" charset="0"/>
              </a:rPr>
              <a:t>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return result;</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endParaRPr kumimoji="0" lang="en-CA"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457200" lvl="1" indent="0">
              <a:buNone/>
            </a:pPr>
            <a:endParaRPr lang="en-CA" dirty="0"/>
          </a:p>
        </p:txBody>
      </p:sp>
    </p:spTree>
    <p:extLst>
      <p:ext uri="{BB962C8B-B14F-4D97-AF65-F5344CB8AC3E}">
        <p14:creationId xmlns:p14="http://schemas.microsoft.com/office/powerpoint/2010/main" val="247892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1</a:t>
            </a:r>
          </a:p>
        </p:txBody>
      </p:sp>
      <p:sp>
        <p:nvSpPr>
          <p:cNvPr id="3" name="Content Placeholder 2"/>
          <p:cNvSpPr>
            <a:spLocks noGrp="1"/>
          </p:cNvSpPr>
          <p:nvPr>
            <p:ph idx="1"/>
          </p:nvPr>
        </p:nvSpPr>
        <p:spPr>
          <a:xfrm>
            <a:off x="457200" y="1600200"/>
            <a:ext cx="8579296" cy="4525963"/>
          </a:xfrm>
        </p:spPr>
        <p:txBody>
          <a:bodyPr/>
          <a:lstStyle/>
          <a:p>
            <a:pPr algn="l"/>
            <a:r>
              <a:rPr lang="en-CA" dirty="0"/>
              <a:t>What does this code do?</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10 };</a:t>
            </a:r>
          </a:p>
          <a:p>
            <a:pPr marL="800100" lvl="2" indent="0">
              <a:buNone/>
            </a:pPr>
            <a:r>
              <a:rPr lang="en-US" sz="1400" dirty="0">
                <a:latin typeface="Consolas" panose="020B0609020204030204" pitchFamily="49" charset="0"/>
              </a:rPr>
              <a:t>    double data{ 3.2, -5.4,  1.9,  8.6,  0.7, 6.5,  2.0,  7.1, -4.3, -9.8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a:latin typeface="Consolas" panose="020B0609020204030204" pitchFamily="49" charset="0"/>
              </a:rPr>
              <a:t>transform_reduce</a:t>
            </a:r>
            <a:r>
              <a:rPr lang="en-US" sz="1400" dirty="0">
                <a:latin typeface="Consolas" panose="020B0609020204030204" pitchFamily="49" charset="0"/>
              </a:rPr>
              <a:t>( data, 0, N,</a:t>
            </a:r>
          </a:p>
          <a:p>
            <a:pPr marL="800100" lvl="2" indent="0">
              <a:buNone/>
            </a:pPr>
            <a:r>
              <a:rPr lang="en-US" sz="1400" dirty="0">
                <a:latin typeface="Consolas" panose="020B0609020204030204" pitchFamily="49" charset="0"/>
              </a:rPr>
              <a:t>                                  </a:t>
            </a:r>
            <a:r>
              <a:rPr lang="en-US" sz="1400" dirty="0">
                <a:solidFill>
                  <a:srgbClr val="FF0000"/>
                </a:solidFill>
                <a:latin typeface="Consolas" panose="020B0609020204030204" pitchFamily="49" charset="0"/>
              </a:rPr>
              <a:t>-std::</a:t>
            </a:r>
            <a:r>
              <a:rPr lang="en-US" sz="1400" dirty="0" err="1">
                <a:solidFill>
                  <a:srgbClr val="FF0000"/>
                </a:solidFill>
                <a:latin typeface="Consolas" panose="020B0609020204030204" pitchFamily="49" charset="0"/>
              </a:rPr>
              <a:t>numeric_limits</a:t>
            </a:r>
            <a:r>
              <a:rPr lang="en-US" sz="1400" dirty="0">
                <a:solidFill>
                  <a:srgbClr val="FF0000"/>
                </a:solidFill>
                <a:latin typeface="Consolas" panose="020B0609020204030204" pitchFamily="49" charset="0"/>
              </a:rPr>
              <a:t>&lt;double&gt;::infinity(),</a:t>
            </a:r>
          </a:p>
          <a:p>
            <a:pPr marL="800100" lvl="2" indent="0">
              <a:buNone/>
            </a:pPr>
            <a:r>
              <a:rPr lang="en-US" sz="1400" dirty="0">
                <a:solidFill>
                  <a:srgbClr val="FF0000"/>
                </a:solidFill>
                <a:latin typeface="Consolas" panose="020B0609020204030204" pitchFamily="49" charset="0"/>
              </a:rPr>
              <a:t>                                   max, </a:t>
            </a:r>
            <a:r>
              <a:rPr lang="en-US" sz="1400" dirty="0" err="1">
                <a:solidFill>
                  <a:srgbClr val="FF0000"/>
                </a:solidFill>
                <a:latin typeface="Consolas" panose="020B0609020204030204" pitchFamily="49" charset="0"/>
              </a:rPr>
              <a:t>abs_val</a:t>
            </a: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fr-FR" sz="1400" dirty="0">
                <a:latin typeface="Consolas" panose="020B0609020204030204" pitchFamily="49" charset="0"/>
              </a:rPr>
              <a:t>double max( double x, double y ) {</a:t>
            </a:r>
          </a:p>
          <a:p>
            <a:pPr marL="800100" lvl="2" indent="0">
              <a:buNone/>
            </a:pPr>
            <a:r>
              <a:rPr lang="fr-FR" sz="1400" dirty="0">
                <a:latin typeface="Consolas" panose="020B0609020204030204" pitchFamily="49" charset="0"/>
              </a:rPr>
              <a:t>    if ( x &gt;= y ) {</a:t>
            </a:r>
          </a:p>
          <a:p>
            <a:pPr marL="800100" lvl="2" indent="0">
              <a:buNone/>
            </a:pPr>
            <a:r>
              <a:rPr lang="fr-FR" sz="1400" dirty="0">
                <a:latin typeface="Consolas" panose="020B0609020204030204" pitchFamily="49" charset="0"/>
              </a:rPr>
              <a:t>        return x;</a:t>
            </a:r>
          </a:p>
          <a:p>
            <a:pPr marL="800100" lvl="2" indent="0">
              <a:buNone/>
            </a:pPr>
            <a:r>
              <a:rPr lang="fr-FR" sz="1400" dirty="0">
                <a:latin typeface="Consolas" panose="020B0609020204030204" pitchFamily="49" charset="0"/>
              </a:rPr>
              <a:t>    } </a:t>
            </a:r>
            <a:r>
              <a:rPr lang="fr-FR" sz="1400" dirty="0" err="1">
                <a:latin typeface="Consolas" panose="020B0609020204030204" pitchFamily="49" charset="0"/>
              </a:rPr>
              <a:t>else</a:t>
            </a:r>
            <a:r>
              <a:rPr lang="fr-FR" sz="1400" dirty="0">
                <a:latin typeface="Consolas" panose="020B0609020204030204" pitchFamily="49" charset="0"/>
              </a:rPr>
              <a:t> {</a:t>
            </a:r>
          </a:p>
          <a:p>
            <a:pPr marL="800100" lvl="2" indent="0">
              <a:buNone/>
            </a:pPr>
            <a:r>
              <a:rPr lang="fr-FR" sz="1400" dirty="0">
                <a:latin typeface="Consolas" panose="020B0609020204030204" pitchFamily="49" charset="0"/>
              </a:rPr>
              <a:t>        return y;</a:t>
            </a:r>
          </a:p>
          <a:p>
            <a:pPr marL="800100" lvl="2" indent="0">
              <a:buNone/>
            </a:pPr>
            <a:r>
              <a:rPr lang="fr-FR" sz="1400" dirty="0">
                <a:latin typeface="Consolas" panose="020B0609020204030204" pitchFamily="49" charset="0"/>
              </a:rPr>
              <a:t>    }</a:t>
            </a:r>
          </a:p>
          <a:p>
            <a:pPr marL="800100" lvl="2" indent="0">
              <a:buNone/>
            </a:pPr>
            <a:r>
              <a:rPr lang="fr-FR" sz="1400" dirty="0">
                <a:latin typeface="Consolas" panose="020B0609020204030204" pitchFamily="49" charset="0"/>
              </a:rPr>
              <a:t>}</a:t>
            </a:r>
          </a:p>
          <a:p>
            <a:pPr marL="800100" lvl="2" indent="0">
              <a:buNone/>
            </a:pPr>
            <a:endParaRPr lang="fr-FR" sz="1400" dirty="0">
              <a:latin typeface="Consolas" panose="020B0609020204030204" pitchFamily="49" charset="0"/>
            </a:endParaRPr>
          </a:p>
          <a:p>
            <a:pPr marL="800100" lvl="2" indent="0">
              <a:buNone/>
            </a:pPr>
            <a:endParaRPr lang="en-CA" sz="1400" dirty="0">
              <a:latin typeface="Consolas" panose="020B0609020204030204" pitchFamily="49" charset="0"/>
            </a:endParaRPr>
          </a:p>
        </p:txBody>
      </p:sp>
      <p:sp>
        <p:nvSpPr>
          <p:cNvPr id="7" name="TextBox 6">
            <a:extLst>
              <a:ext uri="{FF2B5EF4-FFF2-40B4-BE49-F238E27FC236}">
                <a16:creationId xmlns:a16="http://schemas.microsoft.com/office/drawing/2014/main" id="{65C2ECAE-7708-4F41-892B-F49F21D682D7}"/>
              </a:ext>
            </a:extLst>
          </p:cNvPr>
          <p:cNvSpPr txBox="1"/>
          <p:nvPr/>
        </p:nvSpPr>
        <p:spPr>
          <a:xfrm>
            <a:off x="5364088" y="4999030"/>
            <a:ext cx="3024336" cy="1858970"/>
          </a:xfrm>
          <a:prstGeom prst="rect">
            <a:avLst/>
          </a:prstGeom>
          <a:noFill/>
        </p:spPr>
        <p:txBody>
          <a:bodyPr wrap="square">
            <a:spAutoFit/>
          </a:bodyPr>
          <a:lstStyle/>
          <a:p>
            <a:pPr indent="-114300" algn="just" eaLnBrk="0" hangingPunct="0">
              <a:spcBef>
                <a:spcPct val="20000"/>
              </a:spcBef>
              <a:defRPr/>
            </a:pPr>
            <a:r>
              <a:rPr kumimoji="0" lang="fr-FR"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double </a:t>
            </a:r>
            <a:r>
              <a:rPr kumimoji="0" lang="fr-FR"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abs_val</a:t>
            </a:r>
            <a:r>
              <a:rPr kumimoji="0" lang="fr-FR"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x ) {</a:t>
            </a:r>
          </a:p>
          <a:p>
            <a:pPr indent="-114300" algn="just" eaLnBrk="0" hangingPunct="0">
              <a:spcBef>
                <a:spcPct val="20000"/>
              </a:spcBef>
              <a:defRPr/>
            </a:pPr>
            <a:r>
              <a:rPr kumimoji="0" lang="fr-FR"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if ( x &gt;= 0 ) {</a:t>
            </a:r>
          </a:p>
          <a:p>
            <a:pPr indent="-114300" algn="just" eaLnBrk="0" hangingPunct="0">
              <a:spcBef>
                <a:spcPct val="20000"/>
              </a:spcBef>
              <a:defRPr/>
            </a:pPr>
            <a:r>
              <a:rPr lang="fr-FR" sz="1400" dirty="0">
                <a:solidFill>
                  <a:prstClr val="black"/>
                </a:solidFill>
                <a:latin typeface="Consolas" panose="020B0609020204030204" pitchFamily="49" charset="0"/>
                <a:cs typeface="Arial" pitchFamily="34" charset="0"/>
              </a:rPr>
              <a:t>        return x;</a:t>
            </a:r>
          </a:p>
          <a:p>
            <a:pPr indent="-114300" algn="just" eaLnBrk="0" hangingPunct="0">
              <a:spcBef>
                <a:spcPct val="20000"/>
              </a:spcBef>
              <a:defRPr/>
            </a:pPr>
            <a:r>
              <a:rPr kumimoji="0" lang="fr-FR"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t>
            </a:r>
            <a:r>
              <a:rPr kumimoji="0" lang="fr-FR"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else</a:t>
            </a:r>
            <a:r>
              <a:rPr kumimoji="0" lang="fr-FR"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indent="-114300" algn="just" eaLnBrk="0" hangingPunct="0">
              <a:spcBef>
                <a:spcPct val="20000"/>
              </a:spcBef>
              <a:defRPr/>
            </a:pPr>
            <a:r>
              <a:rPr lang="fr-FR" sz="1400" dirty="0">
                <a:solidFill>
                  <a:prstClr val="black"/>
                </a:solidFill>
                <a:latin typeface="Consolas" panose="020B0609020204030204" pitchFamily="49" charset="0"/>
                <a:cs typeface="Arial" pitchFamily="34" charset="0"/>
              </a:rPr>
              <a:t>        return –x;</a:t>
            </a:r>
          </a:p>
          <a:p>
            <a:pPr indent="-114300" algn="just" eaLnBrk="0" hangingPunct="0">
              <a:spcBef>
                <a:spcPct val="20000"/>
              </a:spcBef>
              <a:defRPr/>
            </a:pPr>
            <a:r>
              <a:rPr kumimoji="0" lang="fr-FR"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indent="-114300" algn="just" eaLnBrk="0" hangingPunct="0">
              <a:spcBef>
                <a:spcPct val="20000"/>
              </a:spcBef>
              <a:defRPr/>
            </a:pPr>
            <a:r>
              <a:rPr kumimoji="0" lang="fr-FR"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endParaRPr kumimoji="0" lang="en-CA"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p:txBody>
      </p:sp>
    </p:spTree>
    <p:extLst>
      <p:ext uri="{BB962C8B-B14F-4D97-AF65-F5344CB8AC3E}">
        <p14:creationId xmlns:p14="http://schemas.microsoft.com/office/powerpoint/2010/main" val="217763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2</a:t>
            </a:r>
          </a:p>
        </p:txBody>
      </p:sp>
      <p:sp>
        <p:nvSpPr>
          <p:cNvPr id="3" name="Content Placeholder 2"/>
          <p:cNvSpPr>
            <a:spLocks noGrp="1"/>
          </p:cNvSpPr>
          <p:nvPr>
            <p:ph idx="1"/>
          </p:nvPr>
        </p:nvSpPr>
        <p:spPr>
          <a:xfrm>
            <a:off x="457200" y="1600200"/>
            <a:ext cx="8579296" cy="4525963"/>
          </a:xfrm>
        </p:spPr>
        <p:txBody>
          <a:bodyPr/>
          <a:lstStyle/>
          <a:p>
            <a:pPr algn="l"/>
            <a:r>
              <a:rPr lang="en-CA" dirty="0"/>
              <a:t>What does this code do?</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10 };</a:t>
            </a:r>
          </a:p>
          <a:p>
            <a:pPr marL="800100" lvl="2" indent="0">
              <a:buNone/>
            </a:pPr>
            <a:r>
              <a:rPr lang="en-US" sz="1400" dirty="0">
                <a:latin typeface="Consolas" panose="020B0609020204030204" pitchFamily="49" charset="0"/>
              </a:rPr>
              <a:t>    double data{ 3.2, -5.4,  1.9,  8.6,  0.7, 6.5,  2.0,  7.1, -4.3, -9.8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a:latin typeface="Consolas" panose="020B0609020204030204" pitchFamily="49" charset="0"/>
              </a:rPr>
              <a:t>transform_reduce</a:t>
            </a:r>
            <a:r>
              <a:rPr lang="en-US" sz="1400" dirty="0">
                <a:latin typeface="Consolas" panose="020B0609020204030204" pitchFamily="49" charset="0"/>
              </a:rPr>
              <a:t>( data, 0, N, </a:t>
            </a:r>
            <a:r>
              <a:rPr lang="en-US" sz="1400" dirty="0">
                <a:solidFill>
                  <a:srgbClr val="FF0000"/>
                </a:solidFill>
                <a:latin typeface="Consolas" panose="020B0609020204030204" pitchFamily="49" charset="0"/>
              </a:rPr>
              <a:t>0.0</a:t>
            </a:r>
            <a:r>
              <a:rPr lang="en-US" sz="1400" dirty="0">
                <a:latin typeface="Consolas" panose="020B0609020204030204" pitchFamily="49" charset="0"/>
              </a:rPr>
              <a:t>, </a:t>
            </a:r>
            <a:r>
              <a:rPr lang="en-US" sz="1400" dirty="0">
                <a:solidFill>
                  <a:srgbClr val="FF0000"/>
                </a:solidFill>
                <a:latin typeface="Consolas" panose="020B0609020204030204" pitchFamily="49" charset="0"/>
              </a:rPr>
              <a:t>sum</a:t>
            </a:r>
            <a:r>
              <a:rPr lang="en-US" sz="1400" dirty="0">
                <a:latin typeface="Consolas" panose="020B0609020204030204" pitchFamily="49" charset="0"/>
              </a:rPr>
              <a:t>, </a:t>
            </a:r>
            <a:r>
              <a:rPr lang="en-US" sz="1400" dirty="0" err="1">
                <a:solidFill>
                  <a:srgbClr val="FF0000"/>
                </a:solidFill>
                <a:latin typeface="Consolas" panose="020B0609020204030204" pitchFamily="49" charset="0"/>
              </a:rPr>
              <a:t>sqr</a:t>
            </a: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fr-FR" sz="1400" dirty="0">
                <a:latin typeface="Consolas" panose="020B0609020204030204" pitchFamily="49" charset="0"/>
              </a:rPr>
              <a:t>double </a:t>
            </a:r>
            <a:r>
              <a:rPr lang="fr-FR" sz="1400" dirty="0" err="1">
                <a:latin typeface="Consolas" panose="020B0609020204030204" pitchFamily="49" charset="0"/>
              </a:rPr>
              <a:t>sum</a:t>
            </a:r>
            <a:r>
              <a:rPr lang="fr-FR" sz="1400" dirty="0">
                <a:latin typeface="Consolas" panose="020B0609020204030204" pitchFamily="49" charset="0"/>
              </a:rPr>
              <a:t>( double x, double y ) {</a:t>
            </a:r>
          </a:p>
          <a:p>
            <a:pPr marL="800100" lvl="2" indent="0">
              <a:buNone/>
            </a:pPr>
            <a:r>
              <a:rPr lang="fr-FR" sz="1400" dirty="0">
                <a:latin typeface="Consolas" panose="020B0609020204030204" pitchFamily="49" charset="0"/>
              </a:rPr>
              <a:t>    return x + y;</a:t>
            </a:r>
          </a:p>
          <a:p>
            <a:pPr marL="800100" lvl="2" indent="0">
              <a:buNone/>
            </a:pPr>
            <a:r>
              <a:rPr lang="fr-FR" sz="1400" dirty="0">
                <a:latin typeface="Consolas" panose="020B0609020204030204" pitchFamily="49" charset="0"/>
              </a:rPr>
              <a:t>}</a:t>
            </a:r>
          </a:p>
          <a:p>
            <a:pPr marL="800100" lvl="2" indent="0">
              <a:buNone/>
            </a:pPr>
            <a:endParaRPr lang="fr-FR" sz="1400" dirty="0">
              <a:latin typeface="Consolas" panose="020B0609020204030204" pitchFamily="49" charset="0"/>
            </a:endParaRPr>
          </a:p>
          <a:p>
            <a:pPr marL="800100" lvl="2" indent="0">
              <a:buNone/>
            </a:pPr>
            <a:r>
              <a:rPr lang="fr-FR" sz="1400" dirty="0">
                <a:latin typeface="Consolas" panose="020B0609020204030204" pitchFamily="49" charset="0"/>
              </a:rPr>
              <a:t>double </a:t>
            </a:r>
            <a:r>
              <a:rPr lang="fr-FR" sz="1400" dirty="0" err="1">
                <a:latin typeface="Consolas" panose="020B0609020204030204" pitchFamily="49" charset="0"/>
              </a:rPr>
              <a:t>sqr</a:t>
            </a:r>
            <a:r>
              <a:rPr lang="fr-FR" sz="1400" dirty="0">
                <a:latin typeface="Consolas" panose="020B0609020204030204" pitchFamily="49" charset="0"/>
              </a:rPr>
              <a:t>( double x ) {</a:t>
            </a:r>
          </a:p>
          <a:p>
            <a:pPr marL="800100" lvl="2" indent="0">
              <a:buNone/>
            </a:pPr>
            <a:r>
              <a:rPr lang="fr-FR" sz="1400" dirty="0">
                <a:latin typeface="Consolas" panose="020B0609020204030204" pitchFamily="49" charset="0"/>
              </a:rPr>
              <a:t>    return x*x;</a:t>
            </a:r>
          </a:p>
          <a:p>
            <a:pPr marL="800100" lvl="2" indent="0">
              <a:buNone/>
            </a:pPr>
            <a:r>
              <a:rPr lang="fr-FR" sz="1400" dirty="0">
                <a:latin typeface="Consolas" panose="020B0609020204030204" pitchFamily="49" charset="0"/>
              </a:rPr>
              <a:t>}</a:t>
            </a:r>
            <a:endParaRPr lang="en-CA" sz="1400" dirty="0">
              <a:latin typeface="Consolas" panose="020B0609020204030204" pitchFamily="49" charset="0"/>
            </a:endParaRPr>
          </a:p>
          <a:p>
            <a:pPr marL="800100" lvl="2" indent="0">
              <a:buNone/>
            </a:pPr>
            <a:endParaRPr lang="en-CA" sz="1400" dirty="0">
              <a:latin typeface="Consolas" panose="020B0609020204030204" pitchFamily="49" charset="0"/>
            </a:endParaRPr>
          </a:p>
        </p:txBody>
      </p:sp>
    </p:spTree>
    <p:extLst>
      <p:ext uri="{BB962C8B-B14F-4D97-AF65-F5344CB8AC3E}">
        <p14:creationId xmlns:p14="http://schemas.microsoft.com/office/powerpoint/2010/main" val="18142426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73736</TotalTime>
  <Words>981</Words>
  <Application>Microsoft Office PowerPoint</Application>
  <PresentationFormat>On-screen Show (4:3)</PresentationFormat>
  <Paragraphs>133</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Consolas</vt:lpstr>
      <vt:lpstr>Constantia</vt:lpstr>
      <vt:lpstr>Georgia</vt:lpstr>
      <vt:lpstr>Times New Roman</vt:lpstr>
      <vt:lpstr>Custom Design</vt:lpstr>
      <vt:lpstr>Transform-reduce</vt:lpstr>
      <vt:lpstr>Outline</vt:lpstr>
      <vt:lpstr>Introduction</vt:lpstr>
      <vt:lpstr>Introduction</vt:lpstr>
      <vt:lpstr>Introduction</vt:lpstr>
      <vt:lpstr>Introduction</vt:lpstr>
      <vt:lpstr>Generalizing the range</vt:lpstr>
      <vt:lpstr>Example 1</vt:lpstr>
      <vt:lpstr>Example 2</vt:lpstr>
      <vt:lpstr>The standard library</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1498</cp:revision>
  <dcterms:created xsi:type="dcterms:W3CDTF">2009-09-11T23:00:44Z</dcterms:created>
  <dcterms:modified xsi:type="dcterms:W3CDTF">2021-11-27T01:37:54Z</dcterms:modified>
</cp:coreProperties>
</file>